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embeddedFontLst>
    <p:embeddedFont>
      <p:font typeface="Montserrat SemiBold"/>
      <p:regular r:id="rId14"/>
      <p:bold r:id="rId15"/>
      <p:italic r:id="rId16"/>
      <p:boldItalic r:id="rId17"/>
    </p:embeddedFont>
    <p:embeddedFont>
      <p:font typeface="Montserrat"/>
      <p:regular r:id="rId18"/>
      <p:bold r:id="rId19"/>
      <p:italic r:id="rId20"/>
      <p:boldItalic r:id="rId21"/>
    </p:embeddedFont>
    <p:embeddedFont>
      <p:font typeface="Montserrat Medium"/>
      <p:regular r:id="rId22"/>
      <p:bold r:id="rId23"/>
      <p:italic r:id="rId24"/>
      <p:boldItalic r:id="rId25"/>
    </p:embeddedFont>
    <p:embeddedFont>
      <p:font typeface="Montserrat ExtraBold"/>
      <p:bold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680">
          <p15:clr>
            <a:srgbClr val="747775"/>
          </p15:clr>
        </p15:guide>
        <p15:guide id="2" pos="2880">
          <p15:clr>
            <a:srgbClr val="747775"/>
          </p15:clr>
        </p15:guide>
        <p15:guide id="3" pos="433">
          <p15:clr>
            <a:srgbClr val="747775"/>
          </p15:clr>
        </p15:guide>
        <p15:guide id="4" orient="horz" pos="2904">
          <p15:clr>
            <a:srgbClr val="747775"/>
          </p15:clr>
        </p15:guide>
        <p15:guide id="5" pos="5328">
          <p15:clr>
            <a:srgbClr val="747775"/>
          </p15:clr>
        </p15:guide>
        <p15:guide id="6" orient="horz" pos="295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680" orient="horz"/>
        <p:guide pos="2880"/>
        <p:guide pos="433"/>
        <p:guide pos="2904" orient="horz"/>
        <p:guide pos="5328"/>
        <p:guide pos="295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italic.fntdata"/><Relationship Id="rId22" Type="http://schemas.openxmlformats.org/officeDocument/2006/relationships/font" Target="fonts/MontserratMedium-regular.fntdata"/><Relationship Id="rId21" Type="http://schemas.openxmlformats.org/officeDocument/2006/relationships/font" Target="fonts/Montserrat-boldItalic.fntdata"/><Relationship Id="rId24" Type="http://schemas.openxmlformats.org/officeDocument/2006/relationships/font" Target="fonts/MontserratMedium-italic.fntdata"/><Relationship Id="rId23" Type="http://schemas.openxmlformats.org/officeDocument/2006/relationships/font" Target="fonts/MontserratMedium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MontserratExtraBold-bold.fntdata"/><Relationship Id="rId25" Type="http://schemas.openxmlformats.org/officeDocument/2006/relationships/font" Target="fonts/MontserratMedium-boldItalic.fntdata"/><Relationship Id="rId27" Type="http://schemas.openxmlformats.org/officeDocument/2006/relationships/font" Target="fonts/MontserratExtraBold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font" Target="fonts/MontserratSemiBold-bold.fntdata"/><Relationship Id="rId14" Type="http://schemas.openxmlformats.org/officeDocument/2006/relationships/font" Target="fonts/MontserratSemiBold-regular.fntdata"/><Relationship Id="rId17" Type="http://schemas.openxmlformats.org/officeDocument/2006/relationships/font" Target="fonts/MontserratSemiBold-boldItalic.fntdata"/><Relationship Id="rId16" Type="http://schemas.openxmlformats.org/officeDocument/2006/relationships/font" Target="fonts/MontserratSemiBold-italic.fntdata"/><Relationship Id="rId19" Type="http://schemas.openxmlformats.org/officeDocument/2006/relationships/font" Target="fonts/Montserrat-bold.fntdata"/><Relationship Id="rId18" Type="http://schemas.openxmlformats.org/officeDocument/2006/relationships/font" Target="fonts/Montserrat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f5ef433a3c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f5ef433a3c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efde9ac74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efde9ac74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efde9ac74a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2efde9ac74a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f195b20b9c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2f195b20b9c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fb724d32a2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2fb724d32a2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2d310523024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2d310523024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f195b20b9c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2f195b20b9c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f20fed4b6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2f20fed4b6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3.png"/><Relationship Id="rId4" Type="http://schemas.openxmlformats.org/officeDocument/2006/relationships/image" Target="../media/image12.png"/><Relationship Id="rId10" Type="http://schemas.openxmlformats.org/officeDocument/2006/relationships/image" Target="../media/image5.png"/><Relationship Id="rId9" Type="http://schemas.openxmlformats.org/officeDocument/2006/relationships/image" Target="../media/image9.png"/><Relationship Id="rId5" Type="http://schemas.openxmlformats.org/officeDocument/2006/relationships/image" Target="../media/image8.png"/><Relationship Id="rId6" Type="http://schemas.openxmlformats.org/officeDocument/2006/relationships/image" Target="../media/image6.png"/><Relationship Id="rId7" Type="http://schemas.openxmlformats.org/officeDocument/2006/relationships/image" Target="../media/image3.png"/><Relationship Id="rId8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11.png"/><Relationship Id="rId5" Type="http://schemas.openxmlformats.org/officeDocument/2006/relationships/image" Target="../media/image15.png"/><Relationship Id="rId6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Relationship Id="rId4" Type="http://schemas.openxmlformats.org/officeDocument/2006/relationships/image" Target="../media/image21.png"/><Relationship Id="rId5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35.png"/></Relationships>
</file>

<file path=ppt/slides/_rels/slide6.xml.rels><?xml version="1.0" encoding="UTF-8" standalone="yes"?><Relationships xmlns="http://schemas.openxmlformats.org/package/2006/relationships"><Relationship Id="rId11" Type="http://schemas.openxmlformats.org/officeDocument/2006/relationships/image" Target="../media/image33.png"/><Relationship Id="rId10" Type="http://schemas.openxmlformats.org/officeDocument/2006/relationships/image" Target="../media/image29.png"/><Relationship Id="rId13" Type="http://schemas.openxmlformats.org/officeDocument/2006/relationships/image" Target="../media/image43.png"/><Relationship Id="rId1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png"/><Relationship Id="rId4" Type="http://schemas.openxmlformats.org/officeDocument/2006/relationships/image" Target="../media/image26.png"/><Relationship Id="rId9" Type="http://schemas.openxmlformats.org/officeDocument/2006/relationships/image" Target="../media/image44.png"/><Relationship Id="rId15" Type="http://schemas.openxmlformats.org/officeDocument/2006/relationships/image" Target="../media/image31.png"/><Relationship Id="rId14" Type="http://schemas.openxmlformats.org/officeDocument/2006/relationships/image" Target="../media/image38.png"/><Relationship Id="rId17" Type="http://schemas.openxmlformats.org/officeDocument/2006/relationships/image" Target="../media/image45.png"/><Relationship Id="rId16" Type="http://schemas.openxmlformats.org/officeDocument/2006/relationships/image" Target="../media/image40.png"/><Relationship Id="rId5" Type="http://schemas.openxmlformats.org/officeDocument/2006/relationships/image" Target="../media/image25.png"/><Relationship Id="rId19" Type="http://schemas.openxmlformats.org/officeDocument/2006/relationships/image" Target="../media/image30.png"/><Relationship Id="rId6" Type="http://schemas.openxmlformats.org/officeDocument/2006/relationships/image" Target="../media/image42.png"/><Relationship Id="rId18" Type="http://schemas.openxmlformats.org/officeDocument/2006/relationships/image" Target="../media/image47.png"/><Relationship Id="rId7" Type="http://schemas.openxmlformats.org/officeDocument/2006/relationships/image" Target="../media/image22.png"/><Relationship Id="rId8" Type="http://schemas.openxmlformats.org/officeDocument/2006/relationships/image" Target="../media/image36.png"/></Relationships>
</file>

<file path=ppt/slides/_rels/slide7.xml.rels><?xml version="1.0" encoding="UTF-8" standalone="yes"?><Relationships xmlns="http://schemas.openxmlformats.org/package/2006/relationships"><Relationship Id="rId11" Type="http://schemas.openxmlformats.org/officeDocument/2006/relationships/image" Target="../media/image49.png"/><Relationship Id="rId10" Type="http://schemas.openxmlformats.org/officeDocument/2006/relationships/image" Target="../media/image3.png"/><Relationship Id="rId12" Type="http://schemas.openxmlformats.org/officeDocument/2006/relationships/image" Target="../media/image50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9.png"/><Relationship Id="rId4" Type="http://schemas.openxmlformats.org/officeDocument/2006/relationships/image" Target="../media/image8.png"/><Relationship Id="rId9" Type="http://schemas.openxmlformats.org/officeDocument/2006/relationships/image" Target="../media/image9.png"/><Relationship Id="rId5" Type="http://schemas.openxmlformats.org/officeDocument/2006/relationships/image" Target="../media/image39.png"/><Relationship Id="rId6" Type="http://schemas.openxmlformats.org/officeDocument/2006/relationships/image" Target="../media/image4.png"/><Relationship Id="rId7" Type="http://schemas.openxmlformats.org/officeDocument/2006/relationships/image" Target="../media/image6.png"/><Relationship Id="rId8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mailto:victoria.bodrova@alg.team" TargetMode="External"/><Relationship Id="rId4" Type="http://schemas.openxmlformats.org/officeDocument/2006/relationships/image" Target="../media/image51.jpg"/><Relationship Id="rId5" Type="http://schemas.openxmlformats.org/officeDocument/2006/relationships/image" Target="../media/image19.png"/><Relationship Id="rId6" Type="http://schemas.openxmlformats.org/officeDocument/2006/relationships/image" Target="../media/image48.png"/><Relationship Id="rId7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5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 rot="-3599694">
            <a:off x="506606" y="-739057"/>
            <a:ext cx="2269450" cy="2127898"/>
          </a:xfrm>
          <a:prstGeom prst="rect">
            <a:avLst/>
          </a:prstGeom>
          <a:solidFill>
            <a:srgbClr val="602B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55" name="Google Shape;5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88825" y="4590625"/>
            <a:ext cx="308475" cy="2485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/>
          <p:nvPr/>
        </p:nvSpPr>
        <p:spPr>
          <a:xfrm>
            <a:off x="1395413" y="2864481"/>
            <a:ext cx="34815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solidFill>
                  <a:srgbClr val="602A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Самое полезное новогоднее приключение </a:t>
            </a:r>
            <a:r>
              <a:rPr b="1" lang="ru" sz="15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для детей 9–14 лет</a:t>
            </a:r>
            <a:endParaRPr b="1" i="0" sz="1500" u="none" cap="none" strike="noStrike">
              <a:solidFill>
                <a:srgbClr val="602B7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7" name="Google Shape;57;p13"/>
          <p:cNvGrpSpPr/>
          <p:nvPr/>
        </p:nvGrpSpPr>
        <p:grpSpPr>
          <a:xfrm>
            <a:off x="776325" y="907500"/>
            <a:ext cx="7581900" cy="3519748"/>
            <a:chOff x="776325" y="907500"/>
            <a:chExt cx="7581900" cy="3519748"/>
          </a:xfrm>
        </p:grpSpPr>
        <p:sp>
          <p:nvSpPr>
            <p:cNvPr id="58" name="Google Shape;58;p13"/>
            <p:cNvSpPr/>
            <p:nvPr/>
          </p:nvSpPr>
          <p:spPr>
            <a:xfrm>
              <a:off x="776325" y="907500"/>
              <a:ext cx="7581900" cy="3257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13"/>
            <p:cNvSpPr/>
            <p:nvPr/>
          </p:nvSpPr>
          <p:spPr>
            <a:xfrm rot="2700000">
              <a:off x="1350651" y="3738943"/>
              <a:ext cx="570211" cy="5702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Google Shape;60;p13"/>
          <p:cNvSpPr/>
          <p:nvPr/>
        </p:nvSpPr>
        <p:spPr>
          <a:xfrm>
            <a:off x="1381125" y="2116925"/>
            <a:ext cx="3912900" cy="9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rgbClr val="FA4B7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Всероссийский День профориентации в ИТ</a:t>
            </a:r>
            <a:endParaRPr sz="2400">
              <a:solidFill>
                <a:srgbClr val="FA4B7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ru" sz="1500">
                <a:solidFill>
                  <a:srgbClr val="602B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</a:br>
            <a:r>
              <a:rPr lang="ru" sz="1500">
                <a:solidFill>
                  <a:srgbClr val="602B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от Международной </a:t>
            </a:r>
            <a:r>
              <a:rPr lang="ru" sz="1500">
                <a:solidFill>
                  <a:srgbClr val="602B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школы</a:t>
            </a:r>
            <a:r>
              <a:rPr lang="ru" sz="1500">
                <a:solidFill>
                  <a:srgbClr val="602B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программирования и информатики “Алгоритмика”</a:t>
            </a:r>
            <a:endParaRPr sz="1500">
              <a:solidFill>
                <a:srgbClr val="602B7A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61" name="Google Shape;61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6325" y="240375"/>
            <a:ext cx="1605475" cy="3721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3"/>
          <p:cNvSpPr/>
          <p:nvPr/>
        </p:nvSpPr>
        <p:spPr>
          <a:xfrm>
            <a:off x="1395425" y="1718375"/>
            <a:ext cx="1876200" cy="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200">
                <a:solidFill>
                  <a:srgbClr val="602A7A"/>
                </a:solidFill>
                <a:latin typeface="Montserrat"/>
                <a:ea typeface="Montserrat"/>
                <a:cs typeface="Montserrat"/>
                <a:sym typeface="Montserrat"/>
              </a:rPr>
              <a:t>26 октября 2024 года</a:t>
            </a:r>
            <a:endParaRPr b="1" i="0" sz="1200" u="none" cap="none" strike="noStrike">
              <a:solidFill>
                <a:srgbClr val="602A7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3" name="Google Shape;63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94021" y="1756325"/>
            <a:ext cx="3799775" cy="313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/>
          <p:nvPr/>
        </p:nvSpPr>
        <p:spPr>
          <a:xfrm>
            <a:off x="685800" y="466550"/>
            <a:ext cx="36243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>
                <a:solidFill>
                  <a:srgbClr val="602A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О мероприятии</a:t>
            </a:r>
            <a:endParaRPr b="0" i="0" sz="3000" u="none" cap="none" strike="noStrike">
              <a:solidFill>
                <a:srgbClr val="FFC94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69" name="Google Shape;6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8200" y="4674794"/>
            <a:ext cx="238125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/>
          <p:nvPr/>
        </p:nvSpPr>
        <p:spPr>
          <a:xfrm>
            <a:off x="685800" y="1044475"/>
            <a:ext cx="5916000" cy="68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b="1" lang="ru" sz="12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В условиях стремительного роста цифровой экономики подготовка молодых специалистов в области ИТ является ключевым фактором для поддержания конкурентоспособности страны</a:t>
            </a:r>
            <a:endParaRPr sz="12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71" name="Google Shape;71;p14"/>
          <p:cNvSpPr/>
          <p:nvPr/>
        </p:nvSpPr>
        <p:spPr>
          <a:xfrm>
            <a:off x="5423700" y="1892225"/>
            <a:ext cx="2844600" cy="245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ru" sz="10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Знакомство с профессиями в сфере ИТ</a:t>
            </a: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endParaRPr sz="10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ru" sz="10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Возможность попробовать себя </a:t>
            </a:r>
            <a:b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в программировании и ИТ через увлекательные мастер-классы </a:t>
            </a:r>
            <a:b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и практические занятия</a:t>
            </a:r>
            <a:endParaRPr sz="10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ru" sz="10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Очное погружение в студенческую атмосферу</a:t>
            </a: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и знакомство с программами профильных вузов </a:t>
            </a:r>
            <a:endParaRPr sz="10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ru" sz="10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Лекции и мастер-классы</a:t>
            </a: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от ведущих представителей сферы ИТ</a:t>
            </a:r>
            <a:endParaRPr sz="10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ru" sz="10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Мотивация и вдохновение</a:t>
            </a: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через истории успеха лидеров индустрии</a:t>
            </a:r>
            <a:endParaRPr sz="10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72" name="Google Shape;72;p14"/>
          <p:cNvSpPr/>
          <p:nvPr/>
        </p:nvSpPr>
        <p:spPr>
          <a:xfrm rot="1799800">
            <a:off x="5180547" y="2227077"/>
            <a:ext cx="76208" cy="129158"/>
          </a:xfrm>
          <a:prstGeom prst="rect">
            <a:avLst/>
          </a:prstGeom>
          <a:solidFill>
            <a:srgbClr val="F34A8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4"/>
          <p:cNvSpPr/>
          <p:nvPr/>
        </p:nvSpPr>
        <p:spPr>
          <a:xfrm rot="1799800">
            <a:off x="5180547" y="1933727"/>
            <a:ext cx="76208" cy="129158"/>
          </a:xfrm>
          <a:prstGeom prst="rect">
            <a:avLst/>
          </a:prstGeom>
          <a:solidFill>
            <a:srgbClr val="F34A8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4"/>
          <p:cNvSpPr/>
          <p:nvPr/>
        </p:nvSpPr>
        <p:spPr>
          <a:xfrm rot="1799800">
            <a:off x="5180547" y="2972183"/>
            <a:ext cx="76208" cy="129158"/>
          </a:xfrm>
          <a:prstGeom prst="rect">
            <a:avLst/>
          </a:prstGeom>
          <a:solidFill>
            <a:srgbClr val="F34A8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4"/>
          <p:cNvSpPr/>
          <p:nvPr/>
        </p:nvSpPr>
        <p:spPr>
          <a:xfrm rot="1799800">
            <a:off x="5180547" y="3609370"/>
            <a:ext cx="76208" cy="129158"/>
          </a:xfrm>
          <a:prstGeom prst="rect">
            <a:avLst/>
          </a:prstGeom>
          <a:solidFill>
            <a:srgbClr val="F34A8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4"/>
          <p:cNvSpPr/>
          <p:nvPr/>
        </p:nvSpPr>
        <p:spPr>
          <a:xfrm rot="1799800">
            <a:off x="5180547" y="4030508"/>
            <a:ext cx="76208" cy="129158"/>
          </a:xfrm>
          <a:prstGeom prst="rect">
            <a:avLst/>
          </a:prstGeom>
          <a:solidFill>
            <a:srgbClr val="F34A8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4"/>
          <p:cNvSpPr/>
          <p:nvPr/>
        </p:nvSpPr>
        <p:spPr>
          <a:xfrm>
            <a:off x="685800" y="1892225"/>
            <a:ext cx="3891300" cy="27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Просветительские мероприятия по профориентации играют ключевую роль в самоопределении детей, помогая понять возможности и перспективы в области информационных технологий, а также развить навыки, необходимые для успешной карьеры в будущем.</a:t>
            </a:r>
            <a:endParaRPr sz="10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b="1" lang="ru" sz="10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26 октября 2024 года "Алгоритмика" запускает всероссийскую профориентационную инициативу </a:t>
            </a:r>
            <a:br>
              <a:rPr b="1" lang="ru" sz="10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ru" sz="10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для школьников 5-11 классов.</a:t>
            </a:r>
            <a:endParaRPr b="1" sz="1000">
              <a:solidFill>
                <a:srgbClr val="602B7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Участие для всех школьников бесплатное и будет доступно как в онлайн формате, так и очно </a:t>
            </a:r>
            <a:b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на площадках региональных вузов.</a:t>
            </a:r>
            <a:endParaRPr sz="10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ru" sz="10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При поддержке: </a:t>
            </a:r>
            <a:endParaRPr b="1" sz="1000">
              <a:solidFill>
                <a:srgbClr val="602B7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8" name="Google Shape;7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7714176" y="201950"/>
            <a:ext cx="982149" cy="1228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4"/>
          <p:cNvPicPr preferRelativeResize="0"/>
          <p:nvPr/>
        </p:nvPicPr>
        <p:blipFill rotWithShape="1">
          <a:blip r:embed="rId5">
            <a:alphaModFix/>
          </a:blip>
          <a:srcRect b="40909" l="20010" r="20130" t="40682"/>
          <a:stretch/>
        </p:blipFill>
        <p:spPr>
          <a:xfrm>
            <a:off x="-4501775" y="7597761"/>
            <a:ext cx="1414350" cy="4349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80" name="Google Shape;80;p14"/>
          <p:cNvPicPr preferRelativeResize="0"/>
          <p:nvPr/>
        </p:nvPicPr>
        <p:blipFill rotWithShape="1">
          <a:blip r:embed="rId6">
            <a:alphaModFix/>
          </a:blip>
          <a:srcRect b="26004" l="16835" r="15197" t="27739"/>
          <a:stretch/>
        </p:blipFill>
        <p:spPr>
          <a:xfrm>
            <a:off x="-4203336" y="6874897"/>
            <a:ext cx="895600" cy="45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4"/>
          <p:cNvPicPr preferRelativeResize="0"/>
          <p:nvPr/>
        </p:nvPicPr>
        <p:blipFill rotWithShape="1">
          <a:blip r:embed="rId7">
            <a:alphaModFix/>
          </a:blip>
          <a:srcRect b="12845" l="17031" r="14183" t="13537"/>
          <a:stretch/>
        </p:blipFill>
        <p:spPr>
          <a:xfrm>
            <a:off x="-4349594" y="6261447"/>
            <a:ext cx="1188152" cy="47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4"/>
          <p:cNvPicPr preferRelativeResize="0"/>
          <p:nvPr/>
        </p:nvPicPr>
        <p:blipFill rotWithShape="1">
          <a:blip r:embed="rId5">
            <a:alphaModFix/>
          </a:blip>
          <a:srcRect b="40909" l="20010" r="20130" t="40682"/>
          <a:stretch/>
        </p:blipFill>
        <p:spPr>
          <a:xfrm>
            <a:off x="2902897" y="4479986"/>
            <a:ext cx="846304" cy="2602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3" name="Google Shape;83;p14"/>
          <p:cNvGrpSpPr/>
          <p:nvPr/>
        </p:nvGrpSpPr>
        <p:grpSpPr>
          <a:xfrm>
            <a:off x="662445" y="4327147"/>
            <a:ext cx="4234280" cy="565920"/>
            <a:chOff x="686900" y="1082723"/>
            <a:chExt cx="6178724" cy="900000"/>
          </a:xfrm>
        </p:grpSpPr>
        <p:sp>
          <p:nvSpPr>
            <p:cNvPr id="84" name="Google Shape;84;p14"/>
            <p:cNvSpPr/>
            <p:nvPr/>
          </p:nvSpPr>
          <p:spPr>
            <a:xfrm>
              <a:off x="686900" y="1082723"/>
              <a:ext cx="1440000" cy="9000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14"/>
            <p:cNvSpPr/>
            <p:nvPr/>
          </p:nvSpPr>
          <p:spPr>
            <a:xfrm>
              <a:off x="2275675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14"/>
            <p:cNvSpPr/>
            <p:nvPr/>
          </p:nvSpPr>
          <p:spPr>
            <a:xfrm>
              <a:off x="3864449" y="1086619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14"/>
            <p:cNvSpPr/>
            <p:nvPr/>
          </p:nvSpPr>
          <p:spPr>
            <a:xfrm>
              <a:off x="5453224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88" name="Google Shape;88;p14"/>
          <p:cNvPicPr preferRelativeResize="0"/>
          <p:nvPr/>
        </p:nvPicPr>
        <p:blipFill rotWithShape="1">
          <a:blip r:embed="rId8">
            <a:alphaModFix/>
          </a:blip>
          <a:srcRect b="15399" l="3955" r="50322" t="16098"/>
          <a:stretch/>
        </p:blipFill>
        <p:spPr>
          <a:xfrm>
            <a:off x="801116" y="4479974"/>
            <a:ext cx="711546" cy="260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852273" y="4484911"/>
            <a:ext cx="770581" cy="250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953852" y="4424288"/>
            <a:ext cx="895600" cy="371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3924075"/>
            <a:ext cx="4514924" cy="1349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96" name="Google Shape;96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48700" y="4605338"/>
            <a:ext cx="238125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5"/>
          <p:cNvSpPr/>
          <p:nvPr/>
        </p:nvSpPr>
        <p:spPr>
          <a:xfrm>
            <a:off x="990850" y="2843150"/>
            <a:ext cx="2764200" cy="17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602A7A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Программирование</a:t>
            </a:r>
            <a:endParaRPr sz="1200">
              <a:solidFill>
                <a:srgbClr val="602A7A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rgbClr val="602A7A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Робототехника</a:t>
            </a:r>
            <a:endParaRPr sz="1200">
              <a:solidFill>
                <a:srgbClr val="602A7A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602A7A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Искусственный интеллект</a:t>
            </a:r>
            <a:endParaRPr sz="1200">
              <a:solidFill>
                <a:srgbClr val="602A7A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rgbClr val="602A7A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Дизайн в ИТ</a:t>
            </a:r>
            <a:endParaRPr sz="1200">
              <a:solidFill>
                <a:srgbClr val="602A7A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ru" sz="1200">
                <a:solidFill>
                  <a:srgbClr val="602A7A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Технологическое предпринимательство</a:t>
            </a:r>
            <a:endParaRPr sz="1200">
              <a:solidFill>
                <a:srgbClr val="602A7A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98" name="Google Shape;98;p15"/>
          <p:cNvSpPr/>
          <p:nvPr/>
        </p:nvSpPr>
        <p:spPr>
          <a:xfrm>
            <a:off x="631375" y="466525"/>
            <a:ext cx="5017500" cy="49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>
                <a:solidFill>
                  <a:srgbClr val="602A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Участники </a:t>
            </a:r>
            <a:br>
              <a:rPr lang="ru" sz="3000">
                <a:solidFill>
                  <a:srgbClr val="602A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</a:br>
            <a:r>
              <a:rPr lang="ru" sz="3000">
                <a:solidFill>
                  <a:srgbClr val="602A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и форматы</a:t>
            </a:r>
            <a:endParaRPr b="0" i="0" sz="3000" u="none" cap="none" strike="noStrike">
              <a:solidFill>
                <a:srgbClr val="FFC94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5"/>
          <p:cNvSpPr/>
          <p:nvPr/>
        </p:nvSpPr>
        <p:spPr>
          <a:xfrm>
            <a:off x="685800" y="1425475"/>
            <a:ext cx="6483300" cy="8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lang="ru" sz="12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К участию приглашаются ш</a:t>
            </a:r>
            <a:r>
              <a:rPr lang="ru" sz="12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кольники 5-11 классов, проявляющие интерес </a:t>
            </a:r>
            <a:br>
              <a:rPr lang="ru" sz="12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12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к информационным технологиям, а также учащиеся профильных классов, участники акселераторов, хакатонов и олимпиад</a:t>
            </a:r>
            <a:endParaRPr sz="12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00" name="Google Shape;100;p15"/>
          <p:cNvSpPr/>
          <p:nvPr/>
        </p:nvSpPr>
        <p:spPr>
          <a:xfrm>
            <a:off x="685800" y="2292600"/>
            <a:ext cx="32154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lang="ru" sz="1200">
                <a:solidFill>
                  <a:srgbClr val="602B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Профориентация по самым актуальным направлениям</a:t>
            </a:r>
            <a:endParaRPr sz="1200">
              <a:solidFill>
                <a:srgbClr val="602B7A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01" name="Google Shape;101;p15"/>
          <p:cNvSpPr/>
          <p:nvPr/>
        </p:nvSpPr>
        <p:spPr>
          <a:xfrm>
            <a:off x="4882100" y="2710525"/>
            <a:ext cx="2855100" cy="1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602A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Очно на базе площадок вузов-партнеров в регионах </a:t>
            </a:r>
            <a:endParaRPr sz="1200">
              <a:solidFill>
                <a:srgbClr val="602A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ru" sz="1200">
                <a:solidFill>
                  <a:srgbClr val="602A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Онлайн-трансляции </a:t>
            </a:r>
            <a:endParaRPr sz="1200">
              <a:solidFill>
                <a:srgbClr val="602A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02" name="Google Shape;102;p15"/>
          <p:cNvSpPr/>
          <p:nvPr/>
        </p:nvSpPr>
        <p:spPr>
          <a:xfrm>
            <a:off x="4572000" y="2343338"/>
            <a:ext cx="1779300" cy="1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lang="ru" sz="1200">
                <a:solidFill>
                  <a:srgbClr val="602B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Форматы участия</a:t>
            </a:r>
            <a:endParaRPr sz="1200">
              <a:solidFill>
                <a:srgbClr val="602B7A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103" name="Google Shape;103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2000" y="2721088"/>
            <a:ext cx="162875" cy="162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2000" y="3254369"/>
            <a:ext cx="162875" cy="1628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5" name="Google Shape;105;p15"/>
          <p:cNvGrpSpPr/>
          <p:nvPr/>
        </p:nvGrpSpPr>
        <p:grpSpPr>
          <a:xfrm>
            <a:off x="685776" y="2858912"/>
            <a:ext cx="140370" cy="139797"/>
            <a:chOff x="751750" y="2104376"/>
            <a:chExt cx="147000" cy="146400"/>
          </a:xfrm>
        </p:grpSpPr>
        <p:cxnSp>
          <p:nvCxnSpPr>
            <p:cNvPr id="106" name="Google Shape;106;p15"/>
            <p:cNvCxnSpPr/>
            <p:nvPr/>
          </p:nvCxnSpPr>
          <p:spPr>
            <a:xfrm>
              <a:off x="825252" y="2104376"/>
              <a:ext cx="0" cy="146400"/>
            </a:xfrm>
            <a:prstGeom prst="straightConnector1">
              <a:avLst/>
            </a:prstGeom>
            <a:noFill/>
            <a:ln cap="flat" cmpd="sng" w="28575">
              <a:solidFill>
                <a:srgbClr val="FFC94A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07" name="Google Shape;107;p15"/>
            <p:cNvCxnSpPr/>
            <p:nvPr/>
          </p:nvCxnSpPr>
          <p:spPr>
            <a:xfrm>
              <a:off x="751750" y="2177658"/>
              <a:ext cx="147000" cy="0"/>
            </a:xfrm>
            <a:prstGeom prst="straightConnector1">
              <a:avLst/>
            </a:prstGeom>
            <a:noFill/>
            <a:ln cap="flat" cmpd="sng" w="28575">
              <a:solidFill>
                <a:srgbClr val="FFC94A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108" name="Google Shape;108;p15"/>
          <p:cNvGrpSpPr/>
          <p:nvPr/>
        </p:nvGrpSpPr>
        <p:grpSpPr>
          <a:xfrm>
            <a:off x="685776" y="3195715"/>
            <a:ext cx="140370" cy="139797"/>
            <a:chOff x="751750" y="2104376"/>
            <a:chExt cx="147000" cy="146400"/>
          </a:xfrm>
        </p:grpSpPr>
        <p:cxnSp>
          <p:nvCxnSpPr>
            <p:cNvPr id="109" name="Google Shape;109;p15"/>
            <p:cNvCxnSpPr/>
            <p:nvPr/>
          </p:nvCxnSpPr>
          <p:spPr>
            <a:xfrm>
              <a:off x="825252" y="2104376"/>
              <a:ext cx="0" cy="146400"/>
            </a:xfrm>
            <a:prstGeom prst="straightConnector1">
              <a:avLst/>
            </a:prstGeom>
            <a:noFill/>
            <a:ln cap="flat" cmpd="sng" w="28575">
              <a:solidFill>
                <a:srgbClr val="FFC94A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0" name="Google Shape;110;p15"/>
            <p:cNvCxnSpPr/>
            <p:nvPr/>
          </p:nvCxnSpPr>
          <p:spPr>
            <a:xfrm>
              <a:off x="751750" y="2177658"/>
              <a:ext cx="147000" cy="0"/>
            </a:xfrm>
            <a:prstGeom prst="straightConnector1">
              <a:avLst/>
            </a:prstGeom>
            <a:noFill/>
            <a:ln cap="flat" cmpd="sng" w="28575">
              <a:solidFill>
                <a:srgbClr val="FFC94A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111" name="Google Shape;111;p15"/>
          <p:cNvGrpSpPr/>
          <p:nvPr/>
        </p:nvGrpSpPr>
        <p:grpSpPr>
          <a:xfrm>
            <a:off x="685776" y="3532518"/>
            <a:ext cx="140370" cy="139797"/>
            <a:chOff x="751750" y="2104376"/>
            <a:chExt cx="147000" cy="146400"/>
          </a:xfrm>
        </p:grpSpPr>
        <p:cxnSp>
          <p:nvCxnSpPr>
            <p:cNvPr id="112" name="Google Shape;112;p15"/>
            <p:cNvCxnSpPr/>
            <p:nvPr/>
          </p:nvCxnSpPr>
          <p:spPr>
            <a:xfrm>
              <a:off x="825252" y="2104376"/>
              <a:ext cx="0" cy="146400"/>
            </a:xfrm>
            <a:prstGeom prst="straightConnector1">
              <a:avLst/>
            </a:prstGeom>
            <a:noFill/>
            <a:ln cap="flat" cmpd="sng" w="28575">
              <a:solidFill>
                <a:srgbClr val="FFC94A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3" name="Google Shape;113;p15"/>
            <p:cNvCxnSpPr/>
            <p:nvPr/>
          </p:nvCxnSpPr>
          <p:spPr>
            <a:xfrm>
              <a:off x="751750" y="2177658"/>
              <a:ext cx="147000" cy="0"/>
            </a:xfrm>
            <a:prstGeom prst="straightConnector1">
              <a:avLst/>
            </a:prstGeom>
            <a:noFill/>
            <a:ln cap="flat" cmpd="sng" w="28575">
              <a:solidFill>
                <a:srgbClr val="FFC94A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114" name="Google Shape;114;p15"/>
          <p:cNvGrpSpPr/>
          <p:nvPr/>
        </p:nvGrpSpPr>
        <p:grpSpPr>
          <a:xfrm>
            <a:off x="685776" y="3869321"/>
            <a:ext cx="140370" cy="139797"/>
            <a:chOff x="751750" y="2104376"/>
            <a:chExt cx="147000" cy="146400"/>
          </a:xfrm>
        </p:grpSpPr>
        <p:cxnSp>
          <p:nvCxnSpPr>
            <p:cNvPr id="115" name="Google Shape;115;p15"/>
            <p:cNvCxnSpPr/>
            <p:nvPr/>
          </p:nvCxnSpPr>
          <p:spPr>
            <a:xfrm>
              <a:off x="825252" y="2104376"/>
              <a:ext cx="0" cy="146400"/>
            </a:xfrm>
            <a:prstGeom prst="straightConnector1">
              <a:avLst/>
            </a:prstGeom>
            <a:noFill/>
            <a:ln cap="flat" cmpd="sng" w="28575">
              <a:solidFill>
                <a:srgbClr val="FFC94A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6" name="Google Shape;116;p15"/>
            <p:cNvCxnSpPr/>
            <p:nvPr/>
          </p:nvCxnSpPr>
          <p:spPr>
            <a:xfrm>
              <a:off x="751750" y="2177658"/>
              <a:ext cx="147000" cy="0"/>
            </a:xfrm>
            <a:prstGeom prst="straightConnector1">
              <a:avLst/>
            </a:prstGeom>
            <a:noFill/>
            <a:ln cap="flat" cmpd="sng" w="28575">
              <a:solidFill>
                <a:srgbClr val="FFC94A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117" name="Google Shape;117;p15"/>
          <p:cNvGrpSpPr/>
          <p:nvPr/>
        </p:nvGrpSpPr>
        <p:grpSpPr>
          <a:xfrm>
            <a:off x="685776" y="4206124"/>
            <a:ext cx="140370" cy="139797"/>
            <a:chOff x="751750" y="2104376"/>
            <a:chExt cx="147000" cy="146400"/>
          </a:xfrm>
        </p:grpSpPr>
        <p:cxnSp>
          <p:nvCxnSpPr>
            <p:cNvPr id="118" name="Google Shape;118;p15"/>
            <p:cNvCxnSpPr/>
            <p:nvPr/>
          </p:nvCxnSpPr>
          <p:spPr>
            <a:xfrm>
              <a:off x="825252" y="2104376"/>
              <a:ext cx="0" cy="146400"/>
            </a:xfrm>
            <a:prstGeom prst="straightConnector1">
              <a:avLst/>
            </a:prstGeom>
            <a:noFill/>
            <a:ln cap="flat" cmpd="sng" w="28575">
              <a:solidFill>
                <a:srgbClr val="FFC94A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9" name="Google Shape;119;p15"/>
            <p:cNvCxnSpPr/>
            <p:nvPr/>
          </p:nvCxnSpPr>
          <p:spPr>
            <a:xfrm>
              <a:off x="751750" y="2177658"/>
              <a:ext cx="147000" cy="0"/>
            </a:xfrm>
            <a:prstGeom prst="straightConnector1">
              <a:avLst/>
            </a:prstGeom>
            <a:noFill/>
            <a:ln cap="flat" cmpd="sng" w="28575">
              <a:solidFill>
                <a:srgbClr val="FFC94A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120" name="Google Shape;120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960052" y="358025"/>
            <a:ext cx="926772" cy="120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6"/>
          <p:cNvSpPr/>
          <p:nvPr/>
        </p:nvSpPr>
        <p:spPr>
          <a:xfrm>
            <a:off x="7772925" y="173500"/>
            <a:ext cx="1113900" cy="295200"/>
          </a:xfrm>
          <a:prstGeom prst="roundRect">
            <a:avLst>
              <a:gd fmla="val 15452" name="adj"/>
            </a:avLst>
          </a:prstGeom>
          <a:solidFill>
            <a:srgbClr val="FA4B75"/>
          </a:solidFill>
          <a:ln cap="flat" cmpd="sng" w="9525">
            <a:solidFill>
              <a:srgbClr val="FA4B7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онлайн</a:t>
            </a:r>
            <a:endParaRPr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descr="preencoded.png" id="126" name="Google Shape;12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48700" y="4610100"/>
            <a:ext cx="238125" cy="29527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6"/>
          <p:cNvSpPr/>
          <p:nvPr/>
        </p:nvSpPr>
        <p:spPr>
          <a:xfrm>
            <a:off x="686900" y="1436929"/>
            <a:ext cx="3331800" cy="11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  <a:t>21 октября</a:t>
            </a:r>
            <a:br>
              <a:rPr b="1" lang="ru" sz="12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sz="1300">
                <a:solidFill>
                  <a:srgbClr val="602B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«Магистр кода»</a:t>
            </a:r>
            <a:endParaRPr b="1" sz="1000">
              <a:solidFill>
                <a:srgbClr val="602B7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Участники познакомятся с программированием через практические задания на платформе </a:t>
            </a:r>
            <a:b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и видео о профессии, а также получат полезные материалы и советы для начинающих.</a:t>
            </a:r>
            <a:endParaRPr b="1" sz="1000">
              <a:solidFill>
                <a:srgbClr val="602B7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 sz="11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28" name="Google Shape;128;p16"/>
          <p:cNvSpPr txBox="1"/>
          <p:nvPr/>
        </p:nvSpPr>
        <p:spPr>
          <a:xfrm>
            <a:off x="686900" y="468700"/>
            <a:ext cx="65244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2800">
                <a:solidFill>
                  <a:srgbClr val="602B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Просветительский онлайн-марафон о профессиях</a:t>
            </a:r>
            <a:endParaRPr sz="2800">
              <a:solidFill>
                <a:srgbClr val="602B7A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29" name="Google Shape;129;p16"/>
          <p:cNvSpPr/>
          <p:nvPr/>
        </p:nvSpPr>
        <p:spPr>
          <a:xfrm>
            <a:off x="4572000" y="1436930"/>
            <a:ext cx="3888600" cy="11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  <a:t>23 октября</a:t>
            </a:r>
            <a:br>
              <a:rPr b="1" lang="ru" sz="12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sz="1300">
                <a:solidFill>
                  <a:srgbClr val="602B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«Лаборатория дизайна»</a:t>
            </a:r>
            <a:endParaRPr b="1" sz="1000">
              <a:solidFill>
                <a:srgbClr val="602B7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Этот день откроет перед школьниками мир креативного дизайна. Видеоролики продемонстрируют основные принципы и техники, а задания на платформе позволят применить полученные знания на практике.</a:t>
            </a:r>
            <a:endParaRPr sz="11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30" name="Google Shape;130;p16"/>
          <p:cNvSpPr/>
          <p:nvPr/>
        </p:nvSpPr>
        <p:spPr>
          <a:xfrm>
            <a:off x="686900" y="2713930"/>
            <a:ext cx="3426000" cy="14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  <a:t>22 октября</a:t>
            </a:r>
            <a:br>
              <a:rPr b="1" lang="ru" sz="10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sz="1300">
                <a:solidFill>
                  <a:srgbClr val="602B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«Роботы vs дроны»</a:t>
            </a:r>
            <a:endParaRPr b="1" sz="1000">
              <a:solidFill>
                <a:srgbClr val="602B7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День предложит детям захватывающие видеоматериалы о последних достижениях</a:t>
            </a:r>
            <a:b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в этих областях. Участники смогут решать практические задания по 3D-моделированию </a:t>
            </a:r>
            <a:b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и узнавать о применении роботов и дронов </a:t>
            </a:r>
            <a:b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в различных сферах.</a:t>
            </a:r>
            <a:endParaRPr sz="11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31" name="Google Shape;131;p16"/>
          <p:cNvSpPr/>
          <p:nvPr/>
        </p:nvSpPr>
        <p:spPr>
          <a:xfrm>
            <a:off x="4572000" y="2713926"/>
            <a:ext cx="3888600" cy="8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  <a:t>24 октября</a:t>
            </a:r>
            <a:br>
              <a:rPr b="1" lang="ru" sz="12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sz="1300">
                <a:solidFill>
                  <a:srgbClr val="602B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«Эволюция AI»</a:t>
            </a:r>
            <a:endParaRPr b="1" sz="1000">
              <a:solidFill>
                <a:srgbClr val="602B7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День посвящен изучению искусственного интеллекта. Практические задания и мастер-классы помогут участникам понять работу AI.</a:t>
            </a:r>
            <a:endParaRPr b="1" sz="1200">
              <a:solidFill>
                <a:srgbClr val="FA4B7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2" name="Google Shape;132;p16"/>
          <p:cNvSpPr/>
          <p:nvPr/>
        </p:nvSpPr>
        <p:spPr>
          <a:xfrm>
            <a:off x="4572000" y="3838525"/>
            <a:ext cx="3657600" cy="9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  <a:t>25 октября</a:t>
            </a:r>
            <a:br>
              <a:rPr b="1" lang="ru" sz="12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sz="1300">
                <a:solidFill>
                  <a:srgbClr val="602B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«Бизнес инновации»</a:t>
            </a:r>
            <a:endParaRPr b="1" sz="1000">
              <a:solidFill>
                <a:srgbClr val="602B7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Участники узнают, как инновации трансформируют современный бизнес, а благодаря заданиям </a:t>
            </a:r>
            <a:b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10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на платформе смогут попробовать себя в роли начинающего технологического предпринимателя.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 b="1" sz="1200">
              <a:solidFill>
                <a:srgbClr val="FA4B7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33" name="Google Shape;133;p16"/>
          <p:cNvGrpSpPr/>
          <p:nvPr/>
        </p:nvGrpSpPr>
        <p:grpSpPr>
          <a:xfrm>
            <a:off x="655324" y="4384800"/>
            <a:ext cx="681525" cy="758700"/>
            <a:chOff x="655324" y="4384800"/>
            <a:chExt cx="681525" cy="758700"/>
          </a:xfrm>
        </p:grpSpPr>
        <p:pic>
          <p:nvPicPr>
            <p:cNvPr id="134" name="Google Shape;134;p1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flipH="1">
              <a:off x="802776" y="4384800"/>
              <a:ext cx="534073" cy="758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5" name="Google Shape;135;p1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flipH="1">
              <a:off x="655324" y="4401686"/>
              <a:ext cx="422864" cy="64526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7"/>
          <p:cNvSpPr/>
          <p:nvPr/>
        </p:nvSpPr>
        <p:spPr>
          <a:xfrm>
            <a:off x="4143600" y="1742925"/>
            <a:ext cx="4314600" cy="2870700"/>
          </a:xfrm>
          <a:prstGeom prst="roundRect">
            <a:avLst>
              <a:gd fmla="val 6394" name="adj"/>
            </a:avLst>
          </a:prstGeom>
          <a:solidFill>
            <a:srgbClr val="FFFFFF"/>
          </a:solidFill>
          <a:ln cap="flat" cmpd="sng" w="9525">
            <a:solidFill>
              <a:srgbClr val="602A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    </a:t>
            </a:r>
            <a:endParaRPr/>
          </a:p>
        </p:txBody>
      </p:sp>
      <p:sp>
        <p:nvSpPr>
          <p:cNvPr id="141" name="Google Shape;141;p17"/>
          <p:cNvSpPr/>
          <p:nvPr/>
        </p:nvSpPr>
        <p:spPr>
          <a:xfrm>
            <a:off x="686900" y="1739475"/>
            <a:ext cx="3243300" cy="2870700"/>
          </a:xfrm>
          <a:prstGeom prst="roundRect">
            <a:avLst>
              <a:gd fmla="val 5079" name="adj"/>
            </a:avLst>
          </a:prstGeom>
          <a:solidFill>
            <a:srgbClr val="FFFFFF"/>
          </a:solidFill>
          <a:ln cap="flat" cmpd="sng" w="9525">
            <a:solidFill>
              <a:srgbClr val="FA4B7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42" name="Google Shape;142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48700" y="4610100"/>
            <a:ext cx="238125" cy="29527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7"/>
          <p:cNvSpPr/>
          <p:nvPr/>
        </p:nvSpPr>
        <p:spPr>
          <a:xfrm>
            <a:off x="686900" y="1496672"/>
            <a:ext cx="3331800" cy="17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  <a:t>26 октября, </a:t>
            </a:r>
            <a:r>
              <a:rPr b="1" lang="ru" sz="10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  <a:t>суббота</a:t>
            </a:r>
            <a:endParaRPr b="1" sz="1000">
              <a:solidFill>
                <a:srgbClr val="602B7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 sz="11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44" name="Google Shape;144;p17"/>
          <p:cNvSpPr txBox="1"/>
          <p:nvPr/>
        </p:nvSpPr>
        <p:spPr>
          <a:xfrm>
            <a:off x="686900" y="468700"/>
            <a:ext cx="6000900" cy="4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2800">
                <a:solidFill>
                  <a:srgbClr val="602B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Всероссийский День профориентации в ИТ</a:t>
            </a:r>
            <a:endParaRPr sz="2800">
              <a:solidFill>
                <a:srgbClr val="602B7A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45" name="Google Shape;145;p17"/>
          <p:cNvSpPr/>
          <p:nvPr/>
        </p:nvSpPr>
        <p:spPr>
          <a:xfrm>
            <a:off x="866250" y="1950275"/>
            <a:ext cx="2802000" cy="15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2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  <a:t>Онлайн </a:t>
            </a:r>
            <a:br>
              <a:rPr b="1" lang="ru" sz="12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sz="1200">
                <a:solidFill>
                  <a:srgbClr val="602A7A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(в формате трансляций)</a:t>
            </a:r>
            <a:endParaRPr sz="1200">
              <a:solidFill>
                <a:srgbClr val="602A7A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ru" sz="9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Участники будут смотреть лекции </a:t>
            </a:r>
            <a:br>
              <a:rPr lang="ru" sz="9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9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и мастер-классы от ведущих представителей индустрии по трекам </a:t>
            </a:r>
            <a:r>
              <a:rPr b="1" lang="ru" sz="9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“Программирование”, “Робототехника”, “Дизайн в ИТ”, “Технологическое предпринимательство” </a:t>
            </a:r>
            <a:br>
              <a:rPr b="1" lang="ru" sz="9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ru" sz="9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и “Нейросети”</a:t>
            </a:r>
            <a:r>
              <a:rPr lang="ru" sz="9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. Они смогут вдохновиться историями успеха и решать практические задания на платформе, применяя полученные знания на практике.</a:t>
            </a:r>
            <a:endParaRPr sz="10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46" name="Google Shape;146;p17"/>
          <p:cNvSpPr/>
          <p:nvPr/>
        </p:nvSpPr>
        <p:spPr>
          <a:xfrm>
            <a:off x="4337850" y="2044997"/>
            <a:ext cx="3926100" cy="23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2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  <a:t>Очно </a:t>
            </a:r>
            <a:r>
              <a:rPr b="1" lang="ru" sz="12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  <a:t>на </a:t>
            </a:r>
            <a:r>
              <a:rPr b="1" lang="ru" sz="12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  <a:t>площадке</a:t>
            </a:r>
            <a:r>
              <a:rPr b="1" lang="ru" sz="12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  <a:t> вуз</a:t>
            </a:r>
            <a:r>
              <a:rPr b="1" lang="ru" sz="12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  <a:t>ов</a:t>
            </a:r>
            <a:endParaRPr b="1" sz="1200">
              <a:solidFill>
                <a:srgbClr val="602B7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ru" sz="9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Для тех, кто выберет офлайн формат на базе партнерского вуза, будут организованы </a:t>
            </a:r>
            <a:r>
              <a:rPr b="1" lang="ru" sz="9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тематические лекции и мастер-классы </a:t>
            </a:r>
            <a:br>
              <a:rPr b="1" lang="ru" sz="9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ru" sz="9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от преподавателей</a:t>
            </a:r>
            <a:r>
              <a:rPr lang="ru" sz="9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. Участники также смогут решать </a:t>
            </a:r>
            <a:r>
              <a:rPr b="1" lang="ru" sz="9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практические задания на платформе в присутствии педагога “Алгоритмика”</a:t>
            </a:r>
            <a:r>
              <a:rPr lang="ru" sz="9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. Очный формат участия позволит </a:t>
            </a:r>
            <a:r>
              <a:rPr b="1" lang="ru" sz="9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погрузиться </a:t>
            </a:r>
            <a:br>
              <a:rPr b="1" lang="ru" sz="9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ru" sz="9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в студенческую атмосферу и познакомиться с вузом</a:t>
            </a:r>
            <a:r>
              <a:rPr lang="ru" sz="9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</a:t>
            </a:r>
            <a:br>
              <a:rPr lang="ru" sz="9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9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а дополнительные активности от университета сделают день ещё более насыщенным.</a:t>
            </a:r>
            <a:endParaRPr sz="10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47" name="Google Shape;147;p17"/>
          <p:cNvSpPr/>
          <p:nvPr/>
        </p:nvSpPr>
        <p:spPr>
          <a:xfrm>
            <a:off x="9748950" y="1936175"/>
            <a:ext cx="4314600" cy="1602300"/>
          </a:xfrm>
          <a:prstGeom prst="roundRect">
            <a:avLst>
              <a:gd fmla="val 6967" name="adj"/>
            </a:avLst>
          </a:prstGeom>
          <a:solidFill>
            <a:srgbClr val="FFFFFF"/>
          </a:solidFill>
          <a:ln cap="flat" cmpd="sng" w="9525">
            <a:solidFill>
              <a:srgbClr val="602A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17"/>
          <p:cNvSpPr/>
          <p:nvPr/>
        </p:nvSpPr>
        <p:spPr>
          <a:xfrm>
            <a:off x="9943200" y="2090600"/>
            <a:ext cx="3926100" cy="13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200">
                <a:solidFill>
                  <a:srgbClr val="FA4B75"/>
                </a:solidFill>
                <a:latin typeface="Montserrat"/>
                <a:ea typeface="Montserrat"/>
                <a:cs typeface="Montserrat"/>
                <a:sym typeface="Montserrat"/>
              </a:rPr>
              <a:t>Оффлайн на базе Точек кипения</a:t>
            </a:r>
            <a:endParaRPr b="1" sz="1200">
              <a:solidFill>
                <a:srgbClr val="602B7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ru" sz="9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Участники смогут смотреть трансляции от ведущих экспертов </a:t>
            </a:r>
            <a:br>
              <a:rPr lang="ru" sz="9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9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в области программирования, робототехники, дизайна и других современных направлений. </a:t>
            </a:r>
            <a:r>
              <a:rPr b="1" lang="ru" sz="9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В течение дня дети будут решать практические задания и кейсы под руководством педагога школы “Алгоритмика”</a:t>
            </a:r>
            <a:r>
              <a:rPr lang="ru" sz="900">
                <a:solidFill>
                  <a:srgbClr val="602B7A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который обеспечит поддержку и помощь в освоении новых навыков. </a:t>
            </a:r>
            <a:r>
              <a:rPr b="1" lang="ru" sz="9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Атмосфера "Точки кипения" создаст уникальную возможность для погружения в мир инноваций и технологий.</a:t>
            </a:r>
            <a:endParaRPr sz="1100">
              <a:solidFill>
                <a:srgbClr val="602B7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49" name="Google Shape;14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92100" y="3753400"/>
            <a:ext cx="1091350" cy="70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58450" y="3670012"/>
            <a:ext cx="974451" cy="873925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7"/>
          <p:cNvSpPr/>
          <p:nvPr/>
        </p:nvSpPr>
        <p:spPr>
          <a:xfrm>
            <a:off x="9943200" y="3639075"/>
            <a:ext cx="697500" cy="255600"/>
          </a:xfrm>
          <a:prstGeom prst="roundRect">
            <a:avLst>
              <a:gd fmla="val 24898" name="adj"/>
            </a:avLst>
          </a:prstGeom>
          <a:solidFill>
            <a:srgbClr val="602B7A"/>
          </a:solidFill>
          <a:ln cap="flat" cmpd="sng" w="9525">
            <a:solidFill>
              <a:srgbClr val="602A7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602B7A"/>
                </a:solidFill>
              </a:rPr>
              <a:t>    </a:t>
            </a:r>
            <a:endParaRPr>
              <a:solidFill>
                <a:srgbClr val="602B7A"/>
              </a:solidFill>
            </a:endParaRPr>
          </a:p>
        </p:txBody>
      </p:sp>
      <p:sp>
        <p:nvSpPr>
          <p:cNvPr id="152" name="Google Shape;152;p17"/>
          <p:cNvSpPr/>
          <p:nvPr/>
        </p:nvSpPr>
        <p:spPr>
          <a:xfrm>
            <a:off x="10038900" y="3679725"/>
            <a:ext cx="525000" cy="17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b="1" lang="ru"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ИЛИ</a:t>
            </a:r>
            <a:endParaRPr b="1" sz="11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oogle Shape;157;p18"/>
          <p:cNvGrpSpPr/>
          <p:nvPr/>
        </p:nvGrpSpPr>
        <p:grpSpPr>
          <a:xfrm>
            <a:off x="686900" y="1082692"/>
            <a:ext cx="7767499" cy="972000"/>
            <a:chOff x="686900" y="1082723"/>
            <a:chExt cx="7767499" cy="900000"/>
          </a:xfrm>
        </p:grpSpPr>
        <p:sp>
          <p:nvSpPr>
            <p:cNvPr id="158" name="Google Shape;158;p18"/>
            <p:cNvSpPr/>
            <p:nvPr/>
          </p:nvSpPr>
          <p:spPr>
            <a:xfrm>
              <a:off x="686900" y="1082723"/>
              <a:ext cx="1440000" cy="9000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Google Shape;159;p18"/>
            <p:cNvSpPr/>
            <p:nvPr/>
          </p:nvSpPr>
          <p:spPr>
            <a:xfrm>
              <a:off x="2275675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18"/>
            <p:cNvSpPr/>
            <p:nvPr/>
          </p:nvSpPr>
          <p:spPr>
            <a:xfrm>
              <a:off x="3864449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" name="Google Shape;161;p18"/>
            <p:cNvSpPr/>
            <p:nvPr/>
          </p:nvSpPr>
          <p:spPr>
            <a:xfrm>
              <a:off x="5453224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" name="Google Shape;162;p18"/>
            <p:cNvSpPr/>
            <p:nvPr/>
          </p:nvSpPr>
          <p:spPr>
            <a:xfrm>
              <a:off x="7041999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63" name="Google Shape;163;p18"/>
          <p:cNvGrpSpPr/>
          <p:nvPr/>
        </p:nvGrpSpPr>
        <p:grpSpPr>
          <a:xfrm>
            <a:off x="686900" y="2222386"/>
            <a:ext cx="7767499" cy="972000"/>
            <a:chOff x="686900" y="1082723"/>
            <a:chExt cx="7767499" cy="900000"/>
          </a:xfrm>
        </p:grpSpPr>
        <p:sp>
          <p:nvSpPr>
            <p:cNvPr id="164" name="Google Shape;164;p18"/>
            <p:cNvSpPr/>
            <p:nvPr/>
          </p:nvSpPr>
          <p:spPr>
            <a:xfrm>
              <a:off x="686900" y="1082723"/>
              <a:ext cx="1440000" cy="9000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" name="Google Shape;165;p18"/>
            <p:cNvSpPr/>
            <p:nvPr/>
          </p:nvSpPr>
          <p:spPr>
            <a:xfrm>
              <a:off x="2275675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" name="Google Shape;166;p18"/>
            <p:cNvSpPr/>
            <p:nvPr/>
          </p:nvSpPr>
          <p:spPr>
            <a:xfrm>
              <a:off x="3864449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" name="Google Shape;167;p18"/>
            <p:cNvSpPr/>
            <p:nvPr/>
          </p:nvSpPr>
          <p:spPr>
            <a:xfrm>
              <a:off x="5453224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" name="Google Shape;168;p18"/>
            <p:cNvSpPr/>
            <p:nvPr/>
          </p:nvSpPr>
          <p:spPr>
            <a:xfrm>
              <a:off x="7041999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69" name="Google Shape;169;p18"/>
          <p:cNvGrpSpPr/>
          <p:nvPr/>
        </p:nvGrpSpPr>
        <p:grpSpPr>
          <a:xfrm>
            <a:off x="686900" y="3362080"/>
            <a:ext cx="4589949" cy="972000"/>
            <a:chOff x="686900" y="1082723"/>
            <a:chExt cx="4589949" cy="900000"/>
          </a:xfrm>
        </p:grpSpPr>
        <p:sp>
          <p:nvSpPr>
            <p:cNvPr id="170" name="Google Shape;170;p18"/>
            <p:cNvSpPr/>
            <p:nvPr/>
          </p:nvSpPr>
          <p:spPr>
            <a:xfrm>
              <a:off x="686900" y="1082723"/>
              <a:ext cx="1440000" cy="9000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" name="Google Shape;171;p18"/>
            <p:cNvSpPr/>
            <p:nvPr/>
          </p:nvSpPr>
          <p:spPr>
            <a:xfrm>
              <a:off x="2275675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Google Shape;172;p18"/>
            <p:cNvSpPr/>
            <p:nvPr/>
          </p:nvSpPr>
          <p:spPr>
            <a:xfrm>
              <a:off x="3864449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descr="preencoded.png" id="173" name="Google Shape;17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48700" y="4610100"/>
            <a:ext cx="238125" cy="295275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18"/>
          <p:cNvSpPr txBox="1"/>
          <p:nvPr/>
        </p:nvSpPr>
        <p:spPr>
          <a:xfrm>
            <a:off x="686900" y="468700"/>
            <a:ext cx="1848000" cy="4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2800">
                <a:solidFill>
                  <a:srgbClr val="602B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Вузы</a:t>
            </a:r>
            <a:endParaRPr sz="2800">
              <a:solidFill>
                <a:srgbClr val="602B7A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175" name="Google Shape;175;p18"/>
          <p:cNvPicPr preferRelativeResize="0"/>
          <p:nvPr/>
        </p:nvPicPr>
        <p:blipFill rotWithShape="1">
          <a:blip r:embed="rId4">
            <a:alphaModFix/>
          </a:blip>
          <a:srcRect b="41451" l="23182" r="23203" t="41580"/>
          <a:stretch/>
        </p:blipFill>
        <p:spPr>
          <a:xfrm>
            <a:off x="2445941" y="1421054"/>
            <a:ext cx="1062671" cy="295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18"/>
          <p:cNvPicPr preferRelativeResize="0"/>
          <p:nvPr/>
        </p:nvPicPr>
        <p:blipFill rotWithShape="1">
          <a:blip r:embed="rId5">
            <a:alphaModFix/>
          </a:blip>
          <a:srcRect b="0" l="13577" r="0" t="0"/>
          <a:stretch/>
        </p:blipFill>
        <p:spPr>
          <a:xfrm>
            <a:off x="12288475" y="1490043"/>
            <a:ext cx="1764299" cy="50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18"/>
          <p:cNvPicPr preferRelativeResize="0"/>
          <p:nvPr/>
        </p:nvPicPr>
        <p:blipFill rotWithShape="1">
          <a:blip r:embed="rId6">
            <a:alphaModFix/>
          </a:blip>
          <a:srcRect b="0" l="20224" r="20063" t="0"/>
          <a:stretch/>
        </p:blipFill>
        <p:spPr>
          <a:xfrm>
            <a:off x="1190321" y="1193168"/>
            <a:ext cx="448475" cy="75104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18"/>
          <p:cNvSpPr/>
          <p:nvPr/>
        </p:nvSpPr>
        <p:spPr>
          <a:xfrm>
            <a:off x="686900" y="4610088"/>
            <a:ext cx="2193300" cy="1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lang="ru" sz="1100">
                <a:solidFill>
                  <a:srgbClr val="FA4B75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*</a:t>
            </a:r>
            <a:r>
              <a:rPr lang="ru" sz="1100">
                <a:solidFill>
                  <a:srgbClr val="602B7A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Список вузов пополняется</a:t>
            </a:r>
            <a:endParaRPr sz="1100">
              <a:solidFill>
                <a:srgbClr val="602B7A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79" name="Google Shape;179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10200" y="1307500"/>
            <a:ext cx="1124649" cy="52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14883" y="2540532"/>
            <a:ext cx="999352" cy="3357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1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426967" y="2378200"/>
            <a:ext cx="663899" cy="66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1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941649" y="3584530"/>
            <a:ext cx="945821" cy="52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18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97926" y="3675800"/>
            <a:ext cx="1158702" cy="344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18"/>
          <p:cNvPicPr preferRelativeResize="0"/>
          <p:nvPr/>
        </p:nvPicPr>
        <p:blipFill rotWithShape="1">
          <a:blip r:embed="rId12">
            <a:alphaModFix/>
          </a:blip>
          <a:srcRect b="17561" l="26225" r="23505" t="26898"/>
          <a:stretch/>
        </p:blipFill>
        <p:spPr>
          <a:xfrm>
            <a:off x="7483238" y="1231005"/>
            <a:ext cx="551359" cy="67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8"/>
          <p:cNvSpPr/>
          <p:nvPr/>
        </p:nvSpPr>
        <p:spPr>
          <a:xfrm>
            <a:off x="5446274" y="3362055"/>
            <a:ext cx="1412400" cy="9636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D9D2E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18"/>
          <p:cNvSpPr/>
          <p:nvPr/>
        </p:nvSpPr>
        <p:spPr>
          <a:xfrm>
            <a:off x="7052724" y="3389755"/>
            <a:ext cx="1412400" cy="9636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D9D2E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7" name="Google Shape;187;p18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754412" y="1211450"/>
            <a:ext cx="714474" cy="714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18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5754412" y="2275292"/>
            <a:ext cx="714476" cy="866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18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014237" y="3286407"/>
            <a:ext cx="1124649" cy="1123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8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5754400" y="3490813"/>
            <a:ext cx="714475" cy="718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18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166078" y="3466866"/>
            <a:ext cx="1158700" cy="762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18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4284905" y="2327196"/>
            <a:ext cx="571497" cy="762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18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2402526" y="2454410"/>
            <a:ext cx="1158700" cy="5392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Google Shape;198;p19"/>
          <p:cNvGrpSpPr/>
          <p:nvPr/>
        </p:nvGrpSpPr>
        <p:grpSpPr>
          <a:xfrm>
            <a:off x="686200" y="2807007"/>
            <a:ext cx="7771599" cy="1031580"/>
            <a:chOff x="686900" y="1082723"/>
            <a:chExt cx="6178724" cy="900000"/>
          </a:xfrm>
        </p:grpSpPr>
        <p:sp>
          <p:nvSpPr>
            <p:cNvPr id="199" name="Google Shape;199;p19"/>
            <p:cNvSpPr/>
            <p:nvPr/>
          </p:nvSpPr>
          <p:spPr>
            <a:xfrm>
              <a:off x="686900" y="1082723"/>
              <a:ext cx="1440000" cy="9000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" name="Google Shape;200;p19"/>
            <p:cNvSpPr/>
            <p:nvPr/>
          </p:nvSpPr>
          <p:spPr>
            <a:xfrm>
              <a:off x="2275675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Google Shape;201;p19"/>
            <p:cNvSpPr/>
            <p:nvPr/>
          </p:nvSpPr>
          <p:spPr>
            <a:xfrm>
              <a:off x="3864449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" name="Google Shape;202;p19"/>
            <p:cNvSpPr/>
            <p:nvPr/>
          </p:nvSpPr>
          <p:spPr>
            <a:xfrm>
              <a:off x="5453224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03" name="Google Shape;203;p19"/>
          <p:cNvGrpSpPr/>
          <p:nvPr/>
        </p:nvGrpSpPr>
        <p:grpSpPr>
          <a:xfrm>
            <a:off x="686200" y="1585445"/>
            <a:ext cx="7771599" cy="1031580"/>
            <a:chOff x="686900" y="1082723"/>
            <a:chExt cx="6178724" cy="900000"/>
          </a:xfrm>
        </p:grpSpPr>
        <p:sp>
          <p:nvSpPr>
            <p:cNvPr id="204" name="Google Shape;204;p19"/>
            <p:cNvSpPr/>
            <p:nvPr/>
          </p:nvSpPr>
          <p:spPr>
            <a:xfrm>
              <a:off x="686900" y="1082723"/>
              <a:ext cx="1440000" cy="9000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Google Shape;205;p19"/>
            <p:cNvSpPr/>
            <p:nvPr/>
          </p:nvSpPr>
          <p:spPr>
            <a:xfrm>
              <a:off x="2275675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" name="Google Shape;206;p19"/>
            <p:cNvSpPr/>
            <p:nvPr/>
          </p:nvSpPr>
          <p:spPr>
            <a:xfrm>
              <a:off x="3864449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" name="Google Shape;207;p19"/>
            <p:cNvSpPr/>
            <p:nvPr/>
          </p:nvSpPr>
          <p:spPr>
            <a:xfrm>
              <a:off x="5453224" y="1082723"/>
              <a:ext cx="1412400" cy="892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rgbClr val="D9D2E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descr="preencoded.png" id="208" name="Google Shape;20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48700" y="4610100"/>
            <a:ext cx="238125" cy="295275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19"/>
          <p:cNvSpPr txBox="1"/>
          <p:nvPr/>
        </p:nvSpPr>
        <p:spPr>
          <a:xfrm>
            <a:off x="688300" y="468700"/>
            <a:ext cx="3883800" cy="7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2800">
                <a:solidFill>
                  <a:srgbClr val="602B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Партнеры</a:t>
            </a:r>
            <a:endParaRPr sz="2800">
              <a:solidFill>
                <a:srgbClr val="602B7A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210" name="Google Shape;210;p19"/>
          <p:cNvPicPr preferRelativeResize="0"/>
          <p:nvPr/>
        </p:nvPicPr>
        <p:blipFill rotWithShape="1">
          <a:blip r:embed="rId4">
            <a:alphaModFix/>
          </a:blip>
          <a:srcRect b="40909" l="20010" r="20130" t="40682"/>
          <a:stretch/>
        </p:blipFill>
        <p:spPr>
          <a:xfrm>
            <a:off x="6852600" y="1883761"/>
            <a:ext cx="1414350" cy="434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52600" y="3236086"/>
            <a:ext cx="1414350" cy="173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19"/>
          <p:cNvPicPr preferRelativeResize="0"/>
          <p:nvPr/>
        </p:nvPicPr>
        <p:blipFill rotWithShape="1">
          <a:blip r:embed="rId6">
            <a:alphaModFix/>
          </a:blip>
          <a:srcRect b="15399" l="3955" r="50322" t="16098"/>
          <a:stretch/>
        </p:blipFill>
        <p:spPr>
          <a:xfrm>
            <a:off x="2908638" y="1864060"/>
            <a:ext cx="1306004" cy="4743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213" name="Google Shape;213;p19"/>
          <p:cNvPicPr preferRelativeResize="0"/>
          <p:nvPr/>
        </p:nvPicPr>
        <p:blipFill rotWithShape="1">
          <a:blip r:embed="rId7">
            <a:alphaModFix/>
          </a:blip>
          <a:srcRect b="26004" l="16835" r="15197" t="27739"/>
          <a:stretch/>
        </p:blipFill>
        <p:spPr>
          <a:xfrm>
            <a:off x="5110064" y="3094597"/>
            <a:ext cx="895600" cy="45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1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77855" y="3029351"/>
            <a:ext cx="1414350" cy="586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1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77850" y="1873035"/>
            <a:ext cx="1414361" cy="45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19"/>
          <p:cNvPicPr preferRelativeResize="0"/>
          <p:nvPr/>
        </p:nvPicPr>
        <p:blipFill rotWithShape="1">
          <a:blip r:embed="rId10">
            <a:alphaModFix/>
          </a:blip>
          <a:srcRect b="12845" l="17031" r="14183" t="13537"/>
          <a:stretch/>
        </p:blipFill>
        <p:spPr>
          <a:xfrm>
            <a:off x="2967581" y="3085622"/>
            <a:ext cx="1188152" cy="47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1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 flipH="1">
            <a:off x="481533" y="4316150"/>
            <a:ext cx="754375" cy="75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1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136476" y="1656663"/>
            <a:ext cx="794300" cy="889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0"/>
          <p:cNvSpPr/>
          <p:nvPr/>
        </p:nvSpPr>
        <p:spPr>
          <a:xfrm>
            <a:off x="5303350" y="433426"/>
            <a:ext cx="4429075" cy="5247102"/>
          </a:xfrm>
          <a:custGeom>
            <a:rect b="b" l="l" r="r" t="t"/>
            <a:pathLst>
              <a:path extrusionOk="0" h="337760" w="285103">
                <a:moveTo>
                  <a:pt x="0" y="337760"/>
                </a:moveTo>
                <a:lnTo>
                  <a:pt x="193328" y="0"/>
                </a:lnTo>
                <a:lnTo>
                  <a:pt x="285103" y="54162"/>
                </a:lnTo>
                <a:lnTo>
                  <a:pt x="283598" y="337760"/>
                </a:lnTo>
                <a:close/>
              </a:path>
            </a:pathLst>
          </a:custGeom>
          <a:solidFill>
            <a:srgbClr val="FFC94A"/>
          </a:solidFill>
          <a:ln>
            <a:noFill/>
          </a:ln>
        </p:spPr>
      </p:sp>
      <p:sp>
        <p:nvSpPr>
          <p:cNvPr id="224" name="Google Shape;224;p20"/>
          <p:cNvSpPr/>
          <p:nvPr/>
        </p:nvSpPr>
        <p:spPr>
          <a:xfrm rot="7200277">
            <a:off x="-200792" y="4870483"/>
            <a:ext cx="697703" cy="166518"/>
          </a:xfrm>
          <a:prstGeom prst="rect">
            <a:avLst/>
          </a:prstGeom>
          <a:solidFill>
            <a:srgbClr val="FFC94A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20"/>
          <p:cNvSpPr/>
          <p:nvPr/>
        </p:nvSpPr>
        <p:spPr>
          <a:xfrm>
            <a:off x="686899" y="1080000"/>
            <a:ext cx="3885000" cy="3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>
                <a:solidFill>
                  <a:srgbClr val="602B7A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По всем вопросам</a:t>
            </a:r>
            <a:endParaRPr b="0" i="0" sz="2800" u="none" cap="none" strike="noStrike">
              <a:solidFill>
                <a:srgbClr val="602B7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20"/>
          <p:cNvSpPr/>
          <p:nvPr/>
        </p:nvSpPr>
        <p:spPr>
          <a:xfrm>
            <a:off x="686888" y="1878480"/>
            <a:ext cx="3314700" cy="3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602B7A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Бодрова Виктория Олеговна</a:t>
            </a:r>
            <a:endParaRPr i="0" sz="1600" u="none" cap="none" strike="noStrike">
              <a:solidFill>
                <a:srgbClr val="602B7A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27" name="Google Shape;227;p20"/>
          <p:cNvSpPr/>
          <p:nvPr/>
        </p:nvSpPr>
        <p:spPr>
          <a:xfrm>
            <a:off x="686900" y="3874155"/>
            <a:ext cx="3314700" cy="8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rgbClr val="602B7A"/>
                </a:solidFill>
                <a:latin typeface="Montserrat SemiBold"/>
                <a:ea typeface="Montserrat SemiBold"/>
                <a:cs typeface="Montserrat SemiBold"/>
                <a:sym typeface="Montserrat SemiBold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victoria.bodrova@alg.team</a:t>
            </a:r>
            <a:endParaRPr>
              <a:solidFill>
                <a:srgbClr val="602B7A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602B7A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TG: @</a:t>
            </a:r>
            <a:r>
              <a:rPr lang="ru">
                <a:solidFill>
                  <a:srgbClr val="602B7A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victoria.bodrova</a:t>
            </a:r>
            <a:endParaRPr>
              <a:solidFill>
                <a:srgbClr val="602B7A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602B7A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+7 (916) 460-12-56</a:t>
            </a:r>
            <a:endParaRPr i="0" u="none" cap="none" strike="noStrike">
              <a:solidFill>
                <a:srgbClr val="602B7A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228" name="Google Shape;228;p20"/>
          <p:cNvPicPr preferRelativeResize="0"/>
          <p:nvPr/>
        </p:nvPicPr>
        <p:blipFill rotWithShape="1">
          <a:blip r:embed="rId4">
            <a:alphaModFix/>
          </a:blip>
          <a:srcRect b="38420" l="16756" r="0" t="6583"/>
          <a:stretch/>
        </p:blipFill>
        <p:spPr>
          <a:xfrm>
            <a:off x="5979300" y="1417150"/>
            <a:ext cx="2478900" cy="24570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pic>
      <p:pic>
        <p:nvPicPr>
          <p:cNvPr descr="preencoded.png" id="229" name="Google Shape;229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648700" y="4610100"/>
            <a:ext cx="238125" cy="295275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20"/>
          <p:cNvSpPr/>
          <p:nvPr/>
        </p:nvSpPr>
        <p:spPr>
          <a:xfrm>
            <a:off x="686899" y="2210875"/>
            <a:ext cx="3186000" cy="43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Руководитель направления </a:t>
            </a:r>
            <a:br>
              <a:rPr lang="ru" sz="13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sz="1300">
                <a:solidFill>
                  <a:srgbClr val="602B7A"/>
                </a:solidFill>
                <a:latin typeface="Montserrat"/>
                <a:ea typeface="Montserrat"/>
                <a:cs typeface="Montserrat"/>
                <a:sym typeface="Montserrat"/>
              </a:rPr>
              <a:t>по работе с государственным сектором</a:t>
            </a:r>
            <a:endParaRPr i="0" sz="1300" u="none" cap="none" strike="noStrike">
              <a:solidFill>
                <a:srgbClr val="602B7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1" name="Google Shape;231;p20"/>
          <p:cNvSpPr/>
          <p:nvPr/>
        </p:nvSpPr>
        <p:spPr>
          <a:xfrm rot="7199902">
            <a:off x="7536691" y="1314005"/>
            <a:ext cx="479424" cy="184528"/>
          </a:xfrm>
          <a:prstGeom prst="rect">
            <a:avLst/>
          </a:prstGeom>
          <a:solidFill>
            <a:srgbClr val="602B7A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2" name="Google Shape;232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97367" y="4230009"/>
            <a:ext cx="848612" cy="91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6888" y="468700"/>
            <a:ext cx="1857301" cy="430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